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03" r:id="rId2"/>
    <p:sldId id="278" r:id="rId3"/>
    <p:sldId id="257" r:id="rId4"/>
    <p:sldId id="550" r:id="rId5"/>
    <p:sldId id="547" r:id="rId6"/>
    <p:sldId id="551" r:id="rId7"/>
    <p:sldId id="556" r:id="rId8"/>
    <p:sldId id="558" r:id="rId9"/>
    <p:sldId id="561" r:id="rId10"/>
    <p:sldId id="568" r:id="rId11"/>
    <p:sldId id="549" r:id="rId12"/>
    <p:sldId id="294" r:id="rId13"/>
    <p:sldId id="575" r:id="rId14"/>
    <p:sldId id="564" r:id="rId15"/>
    <p:sldId id="569" r:id="rId16"/>
    <p:sldId id="574" r:id="rId17"/>
    <p:sldId id="571" r:id="rId18"/>
    <p:sldId id="572" r:id="rId19"/>
    <p:sldId id="5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l" initials="A" lastIdx="1" clrIdx="0">
    <p:extLst>
      <p:ext uri="{19B8F6BF-5375-455C-9EA6-DF929625EA0E}">
        <p15:presenceInfo xmlns:p15="http://schemas.microsoft.com/office/powerpoint/2012/main" userId="Ab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12"/>
    <a:srgbClr val="F86464"/>
    <a:srgbClr val="424B50"/>
    <a:srgbClr val="FFFBF0"/>
    <a:srgbClr val="9D2932"/>
    <a:srgbClr val="A88462"/>
    <a:srgbClr val="CA6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4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335DE-0AF1-4C32-ADC9-BB6C0F79DB43}" type="datetimeFigureOut">
              <a:rPr lang="zh-CN" altLang="en-US" smtClean="0"/>
              <a:pPr/>
              <a:t>2022/9/28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5E0D1-C0AD-4163-AFAD-DACC5FBA0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82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05EBC-AFAA-4569-98F5-2A6839A178F4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86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2400-5244-43C0-AA40-1BC54657C48A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64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13C8-482D-4593-802E-BCB72BD84E60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8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86C62-9CC2-4E5C-AB0E-713FBE886CF5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55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CFADA-4F4F-4116-99C3-4FA98F107FF9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8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FF5D-1673-4884-A2A6-D7452724FE45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40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7F08-9BAF-44B6-AD7A-FBF1B8EBE176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93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08E6-9CD0-4F3F-A2A4-55A46D333D61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0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B55C2-3364-4168-99F0-57253A9302EC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9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A772-8355-4DD7-9AA4-CF1A2670232B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7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东北师大附中北大清华校友会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32B83-9D61-410D-A958-84BCC92D38D3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F223-ACDC-444D-B29B-39E88C09334F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535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defRPr>
            </a:lvl1pPr>
          </a:lstStyle>
          <a:p>
            <a:fld id="{49E9C331-3CFB-43E5-82DC-7C71A20A9CC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28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1" y="1691973"/>
            <a:ext cx="919469" cy="2461865"/>
            <a:chOff x="10529580" y="-19050"/>
            <a:chExt cx="919469" cy="2461865"/>
          </a:xfrm>
        </p:grpSpPr>
        <p:sp>
          <p:nvSpPr>
            <p:cNvPr id="6" name="矩形 5"/>
            <p:cNvSpPr/>
            <p:nvPr/>
          </p:nvSpPr>
          <p:spPr>
            <a:xfrm>
              <a:off x="10529580" y="-19050"/>
              <a:ext cx="919469" cy="2380744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B0012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844195" y="134491"/>
              <a:ext cx="538609" cy="2308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300" b="1" dirty="0">
                  <a:solidFill>
                    <a:schemeClr val="bg1"/>
                  </a:solidFill>
                  <a:latin typeface="汉仪特细等线简" panose="02010604000101010101" pitchFamily="2" charset="-122"/>
                  <a:ea typeface="汉仪特细等线简" panose="02010604000101010101" pitchFamily="2" charset="-122"/>
                  <a:cs typeface="Arial" panose="020B0604020202020204" pitchFamily="34" charset="0"/>
                </a:rPr>
                <a:t>Peking University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19468" y="1451184"/>
            <a:ext cx="5176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程序的机器级表示</a:t>
            </a:r>
            <a:endParaRPr lang="en-US" altLang="zh-CN" sz="6000" b="1" dirty="0"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6000" b="1" dirty="0"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过程</a:t>
            </a:r>
            <a:endParaRPr lang="en-US" altLang="zh-CN" sz="6000" b="1" dirty="0"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6000" b="1" dirty="0"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张海墨</a:t>
            </a:r>
            <a:endParaRPr lang="en-US" altLang="zh-CN" sz="6000" b="1" dirty="0"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8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92E77-2F88-6377-2969-116E7F1C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结合寄存器来看（</a:t>
            </a:r>
            <a:r>
              <a:rPr lang="en-US" altLang="zh-CN" dirty="0"/>
              <a:t>16</a:t>
            </a:r>
            <a:r>
              <a:rPr lang="zh-CN" altLang="en-US" dirty="0"/>
              <a:t>个整数寄存器）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CF113-3E22-2B45-21DC-21C54D81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8147" cy="4351338"/>
          </a:xfrm>
        </p:spPr>
        <p:txBody>
          <a:bodyPr/>
          <a:lstStyle/>
          <a:p>
            <a:r>
              <a:rPr lang="zh-CN" altLang="en-US" dirty="0"/>
              <a:t>特殊：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en-US" altLang="zh-CN" dirty="0"/>
              <a:t> </a:t>
            </a:r>
            <a:r>
              <a:rPr lang="zh-CN" altLang="en-US" dirty="0"/>
              <a:t>返回值，</a:t>
            </a:r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en-US" altLang="zh-CN" dirty="0"/>
              <a:t> </a:t>
            </a:r>
            <a:r>
              <a:rPr lang="zh-CN" altLang="en-US" dirty="0"/>
              <a:t>栈指针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个传递参数的寄存器，</a:t>
            </a:r>
            <a:r>
              <a:rPr lang="en-US" altLang="zh-CN" dirty="0"/>
              <a:t>6</a:t>
            </a:r>
            <a:r>
              <a:rPr lang="zh-CN" altLang="en-US" dirty="0"/>
              <a:t>个被调用者保存寄存器，</a:t>
            </a:r>
            <a:r>
              <a:rPr lang="en-US" altLang="zh-CN" dirty="0"/>
              <a:t>2</a:t>
            </a:r>
            <a:r>
              <a:rPr lang="zh-CN" altLang="en-US" dirty="0"/>
              <a:t>个调用者保存寄存器。</a:t>
            </a:r>
            <a:endParaRPr lang="en-US" altLang="zh-CN" dirty="0"/>
          </a:p>
          <a:p>
            <a:r>
              <a:rPr lang="zh-CN" altLang="en-US" dirty="0"/>
              <a:t>既保证寄存器数量，又保证数据在寄存器上的均衡（局部数据，函数参数），减少内存的使用。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E98675-050B-E349-5C6F-E34F9E7C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89A5C-0C75-36EA-A3BC-84EF6183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CF3862-D05F-85C2-A003-4D86236E4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82" y="1442667"/>
            <a:ext cx="4090148" cy="51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4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915" y="1040319"/>
            <a:ext cx="1877437" cy="1736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6600" b="1" dirty="0">
                <a:solidFill>
                  <a:srgbClr val="8B0012"/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递归</a:t>
            </a:r>
            <a:endParaRPr lang="en-US" altLang="zh-CN" sz="6600" b="1" dirty="0">
              <a:solidFill>
                <a:srgbClr val="8B0012"/>
              </a:solidFill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490" y="284202"/>
            <a:ext cx="41857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Part three</a:t>
            </a:r>
            <a:endParaRPr lang="zh-CN" altLang="en-US" sz="6600" b="1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210800" y="-19050"/>
            <a:ext cx="1238250" cy="2461865"/>
            <a:chOff x="10210800" y="-19050"/>
            <a:chExt cx="1238250" cy="2461865"/>
          </a:xfrm>
        </p:grpSpPr>
        <p:sp>
          <p:nvSpPr>
            <p:cNvPr id="12" name="矩形 11"/>
            <p:cNvSpPr/>
            <p:nvPr/>
          </p:nvSpPr>
          <p:spPr>
            <a:xfrm>
              <a:off x="10210800" y="-19050"/>
              <a:ext cx="1238250" cy="2380744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B0012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34135" y="53370"/>
              <a:ext cx="693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800" b="1" dirty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844195" y="134491"/>
              <a:ext cx="538609" cy="2308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300" b="1" dirty="0">
                  <a:solidFill>
                    <a:schemeClr val="bg1"/>
                  </a:solidFill>
                  <a:latin typeface="汉仪特细等线简" panose="02010604000101010101" pitchFamily="2" charset="-122"/>
                  <a:ea typeface="汉仪特细等线简" panose="02010604000101010101" pitchFamily="2" charset="-122"/>
                  <a:cs typeface="Arial" panose="020B0604020202020204" pitchFamily="34" charset="0"/>
                </a:rPr>
                <a:t>Peking University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0" y="2515234"/>
            <a:ext cx="1234439" cy="4342765"/>
          </a:xfrm>
          <a:prstGeom prst="rect">
            <a:avLst/>
          </a:prstGeom>
        </p:spPr>
      </p:pic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79CDA7-B5CB-F804-C6B7-EFAC7F1BC8B4}"/>
              </a:ext>
            </a:extLst>
          </p:cNvPr>
          <p:cNvSpPr txBox="1"/>
          <p:nvPr/>
        </p:nvSpPr>
        <p:spPr>
          <a:xfrm>
            <a:off x="4301461" y="3604822"/>
            <a:ext cx="168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Arial" panose="020B0604020202020204" pitchFamily="34" charset="0"/>
              </a:rPr>
              <a:t>可再入性</a:t>
            </a:r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+mn-ea"/>
                <a:cs typeface="Arial" panose="020B0604020202020204" pitchFamily="34" charset="0"/>
              </a:rPr>
              <a:t>循环调用</a:t>
            </a:r>
          </a:p>
        </p:txBody>
      </p:sp>
    </p:spTree>
    <p:extLst>
      <p:ext uri="{BB962C8B-B14F-4D97-AF65-F5344CB8AC3E}">
        <p14:creationId xmlns:p14="http://schemas.microsoft.com/office/powerpoint/2010/main" val="412371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3987" y="1203594"/>
            <a:ext cx="8989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   </a:t>
            </a:r>
            <a:endParaRPr lang="zh-CN" altLang="en-US" sz="3200" b="1" dirty="0"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8FCC5C-6B6E-406F-A7A0-B2C7796F269E}"/>
              </a:ext>
            </a:extLst>
          </p:cNvPr>
          <p:cNvSpPr txBox="1"/>
          <p:nvPr/>
        </p:nvSpPr>
        <p:spPr>
          <a:xfrm>
            <a:off x="3456306" y="134491"/>
            <a:ext cx="444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Arial" panose="020B0604020202020204" pitchFamily="34" charset="0"/>
              </a:rPr>
              <a:t>参数与局部变量在栈中的区分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B78EBB-FAE0-4AE0-489B-3FE40BAF7B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7" y="1049053"/>
            <a:ext cx="4876977" cy="4017399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89669C5-7779-7C0A-A2D1-FC1B54F43D9A}"/>
              </a:ext>
            </a:extLst>
          </p:cNvPr>
          <p:cNvCxnSpPr/>
          <p:nvPr/>
        </p:nvCxnSpPr>
        <p:spPr>
          <a:xfrm>
            <a:off x="9782419" y="3610185"/>
            <a:ext cx="528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BF205FE-7B00-0B7B-6A32-84BAAC0114E2}"/>
              </a:ext>
            </a:extLst>
          </p:cNvPr>
          <p:cNvSpPr/>
          <p:nvPr/>
        </p:nvSpPr>
        <p:spPr>
          <a:xfrm>
            <a:off x="10415725" y="2712040"/>
            <a:ext cx="1056575" cy="1083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0x30+0x18=0x50-8</a:t>
            </a:r>
            <a:r>
              <a:rPr lang="zh-CN" altLang="en-US" sz="1200" dirty="0"/>
              <a:t>。取被调函数用参数</a:t>
            </a:r>
            <a:r>
              <a:rPr lang="en-US" altLang="zh-CN" sz="1200" dirty="0"/>
              <a:t>7</a:t>
            </a:r>
            <a:r>
              <a:rPr lang="zh-CN" altLang="en-US" sz="1200" dirty="0"/>
              <a:t>到栈上，构造调用函数参数</a:t>
            </a:r>
            <a:r>
              <a:rPr lang="en-US" altLang="zh-CN" sz="1200" dirty="0"/>
              <a:t>7</a:t>
            </a:r>
            <a:endParaRPr lang="zh-CN" altLang="en-US" sz="12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53A7BAC-D160-8B7F-81EF-F12566DD8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73" y="1140807"/>
            <a:ext cx="4441401" cy="4411217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0154B8D-AB68-8FA5-83D9-3BFA93AA5D1E}"/>
              </a:ext>
            </a:extLst>
          </p:cNvPr>
          <p:cNvCxnSpPr/>
          <p:nvPr/>
        </p:nvCxnSpPr>
        <p:spPr>
          <a:xfrm>
            <a:off x="9782419" y="4029422"/>
            <a:ext cx="738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DB3CA87-6FA9-9DD9-21A5-923D14EA397A}"/>
              </a:ext>
            </a:extLst>
          </p:cNvPr>
          <p:cNvCxnSpPr/>
          <p:nvPr/>
        </p:nvCxnSpPr>
        <p:spPr>
          <a:xfrm>
            <a:off x="9794131" y="5411894"/>
            <a:ext cx="799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376215-5CC4-33D1-D401-987A8545AE65}"/>
              </a:ext>
            </a:extLst>
          </p:cNvPr>
          <p:cNvCxnSpPr/>
          <p:nvPr/>
        </p:nvCxnSpPr>
        <p:spPr>
          <a:xfrm>
            <a:off x="10539307" y="4038153"/>
            <a:ext cx="11886" cy="10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900226A-91A9-5D65-3921-1D647A39625D}"/>
              </a:ext>
            </a:extLst>
          </p:cNvPr>
          <p:cNvSpPr/>
          <p:nvPr/>
        </p:nvSpPr>
        <p:spPr>
          <a:xfrm>
            <a:off x="10593384" y="4815154"/>
            <a:ext cx="1068461" cy="8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保存返回值为局部变量。</a:t>
            </a:r>
            <a:endParaRPr lang="en-US" altLang="zh-CN" sz="1200" dirty="0"/>
          </a:p>
          <a:p>
            <a:pPr algn="ctr"/>
            <a:r>
              <a:rPr lang="en-US" altLang="zh-CN" sz="1200" dirty="0"/>
              <a:t>0xc-0x8=4</a:t>
            </a:r>
            <a:r>
              <a:rPr lang="zh-CN" altLang="en-US" sz="1200" dirty="0"/>
              <a:t>，不必</a:t>
            </a:r>
            <a:r>
              <a:rPr lang="en-US" altLang="zh-CN" sz="1200" dirty="0"/>
              <a:t>8</a:t>
            </a:r>
            <a:r>
              <a:rPr lang="zh-CN" altLang="en-US" sz="1200" dirty="0"/>
              <a:t>位对齐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0F97960-C67D-8DEE-7473-DD365E91488F}"/>
              </a:ext>
            </a:extLst>
          </p:cNvPr>
          <p:cNvCxnSpPr/>
          <p:nvPr/>
        </p:nvCxnSpPr>
        <p:spPr>
          <a:xfrm>
            <a:off x="9849941" y="2564310"/>
            <a:ext cx="603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87DC3A66-D89E-2872-4F38-576EA802FC96}"/>
              </a:ext>
            </a:extLst>
          </p:cNvPr>
          <p:cNvSpPr/>
          <p:nvPr/>
        </p:nvSpPr>
        <p:spPr>
          <a:xfrm>
            <a:off x="10496972" y="1877551"/>
            <a:ext cx="894080" cy="740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局部变量</a:t>
            </a:r>
            <a:r>
              <a:rPr lang="en-US" altLang="zh-CN" sz="1200" dirty="0"/>
              <a:t>1-6</a:t>
            </a:r>
            <a:r>
              <a:rPr lang="zh-CN" altLang="en-US" sz="1200" dirty="0"/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259914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8EE9B-55FC-FDA7-46AF-CAFABFEE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Volatile </a:t>
            </a:r>
            <a:r>
              <a:rPr lang="zh-CN" altLang="en-US" sz="3200" dirty="0"/>
              <a:t>类型的局部变量只能强制存放在栈上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B52DA-6DC0-B114-EFA3-956BCFCA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128F28-4722-3C82-0F87-0E7051CF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D8C1ED-6F2B-2CEF-CFEF-9206C44B5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6542"/>
            <a:ext cx="3534270" cy="2954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6463ED-BC55-FFE4-A125-3AF0EE159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94" y="1690687"/>
            <a:ext cx="5789790" cy="423980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6514599-29CD-F564-408C-E75BAAA77922}"/>
              </a:ext>
            </a:extLst>
          </p:cNvPr>
          <p:cNvCxnSpPr/>
          <p:nvPr/>
        </p:nvCxnSpPr>
        <p:spPr>
          <a:xfrm>
            <a:off x="10490483" y="3914986"/>
            <a:ext cx="597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B89BE23-E89D-8CDC-F6A6-357CD23DABDB}"/>
              </a:ext>
            </a:extLst>
          </p:cNvPr>
          <p:cNvSpPr/>
          <p:nvPr/>
        </p:nvSpPr>
        <p:spPr>
          <a:xfrm>
            <a:off x="11176000" y="3515360"/>
            <a:ext cx="1016000" cy="1171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Volatile</a:t>
            </a:r>
            <a:r>
              <a:rPr lang="zh-CN" altLang="en-US" dirty="0"/>
              <a:t>变量强制入栈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EAE2D2-99B9-811F-A68D-10E3969ADFB2}"/>
              </a:ext>
            </a:extLst>
          </p:cNvPr>
          <p:cNvCxnSpPr/>
          <p:nvPr/>
        </p:nvCxnSpPr>
        <p:spPr>
          <a:xfrm>
            <a:off x="10490483" y="4479138"/>
            <a:ext cx="685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6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3703824-8893-27FF-AAAB-F415D4B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267C10-E8AF-F8B3-DB8A-FC4857A7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DA0364-FEED-EB37-D548-42F026D67149}"/>
              </a:ext>
            </a:extLst>
          </p:cNvPr>
          <p:cNvSpPr txBox="1"/>
          <p:nvPr/>
        </p:nvSpPr>
        <p:spPr>
          <a:xfrm>
            <a:off x="3767879" y="365403"/>
            <a:ext cx="444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n-ea"/>
                <a:cs typeface="Arial" panose="020B0604020202020204" pitchFamily="34" charset="0"/>
              </a:rPr>
              <a:t>Void </a:t>
            </a:r>
            <a:r>
              <a:rPr lang="zh-CN" altLang="en-US" sz="2400" dirty="0">
                <a:latin typeface="+mn-ea"/>
                <a:cs typeface="Arial" panose="020B0604020202020204" pitchFamily="34" charset="0"/>
              </a:rPr>
              <a:t>函数中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%</a:t>
            </a:r>
            <a:r>
              <a:rPr lang="en-US" altLang="zh-CN" sz="2400" dirty="0" err="1">
                <a:latin typeface="+mn-ea"/>
                <a:cs typeface="Arial" panose="020B0604020202020204" pitchFamily="34" charset="0"/>
              </a:rPr>
              <a:t>rax</a:t>
            </a:r>
            <a:r>
              <a:rPr lang="zh-CN" altLang="en-US" sz="2400" dirty="0">
                <a:latin typeface="+mn-ea"/>
                <a:cs typeface="Arial" panose="020B0604020202020204" pitchFamily="34" charset="0"/>
              </a:rPr>
              <a:t>的行为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432A9A-CABA-6904-83EE-AF9EAD98C0D3}"/>
              </a:ext>
            </a:extLst>
          </p:cNvPr>
          <p:cNvSpPr txBox="1"/>
          <p:nvPr/>
        </p:nvSpPr>
        <p:spPr>
          <a:xfrm>
            <a:off x="3767879" y="5437525"/>
            <a:ext cx="493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Arial" panose="020B0604020202020204" pitchFamily="34" charset="0"/>
              </a:rPr>
              <a:t>从书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169</a:t>
            </a:r>
            <a:r>
              <a:rPr lang="zh-CN" altLang="en-US" sz="2400" dirty="0">
                <a:latin typeface="+mn-ea"/>
                <a:cs typeface="Arial" panose="020B0604020202020204" pitchFamily="34" charset="0"/>
              </a:rPr>
              <a:t>页，或实验代码中认为，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%</a:t>
            </a:r>
            <a:r>
              <a:rPr lang="en-US" altLang="zh-CN" sz="2400" dirty="0" err="1">
                <a:latin typeface="+mn-ea"/>
                <a:cs typeface="Arial" panose="020B0604020202020204" pitchFamily="34" charset="0"/>
              </a:rPr>
              <a:t>rax</a:t>
            </a:r>
            <a:r>
              <a:rPr lang="zh-CN" altLang="en-US" sz="2400" dirty="0">
                <a:latin typeface="+mn-ea"/>
                <a:cs typeface="Arial" panose="020B0604020202020204" pitchFamily="34" charset="0"/>
              </a:rPr>
              <a:t>可与被调用者保存寄存器类似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602AE2-89EB-8DBD-457B-EE3CFC092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65" y="914896"/>
            <a:ext cx="6187835" cy="4546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FDA0F6-23EC-3015-00F2-EBE84CB2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0" y="1056639"/>
            <a:ext cx="5435879" cy="403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5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A72C46-6DFE-1EF5-10E0-58AE18D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D85FED-7656-B5A7-990D-6D0D3F8B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701C4B-8FF5-C4FB-C9DE-8781DF6EA97E}"/>
              </a:ext>
            </a:extLst>
          </p:cNvPr>
          <p:cNvSpPr txBox="1"/>
          <p:nvPr/>
        </p:nvSpPr>
        <p:spPr>
          <a:xfrm>
            <a:off x="3875299" y="194795"/>
            <a:ext cx="444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带有引用函数的实现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B286D4-DE90-1A24-328F-E567ADE5A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88" y="767030"/>
            <a:ext cx="5131674" cy="32563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44566B-68D0-3F9D-C4CF-D5436670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07" y="767031"/>
            <a:ext cx="3861521" cy="33917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5D448B-5F19-C6D3-D531-6222B5DD7891}"/>
              </a:ext>
            </a:extLst>
          </p:cNvPr>
          <p:cNvSpPr txBox="1"/>
          <p:nvPr/>
        </p:nvSpPr>
        <p:spPr>
          <a:xfrm>
            <a:off x="3400213" y="5201607"/>
            <a:ext cx="520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引用和指针在使用上具有相似性</a:t>
            </a:r>
          </a:p>
        </p:txBody>
      </p:sp>
    </p:spTree>
    <p:extLst>
      <p:ext uri="{BB962C8B-B14F-4D97-AF65-F5344CB8AC3E}">
        <p14:creationId xmlns:p14="http://schemas.microsoft.com/office/powerpoint/2010/main" val="102604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F2A22EC-E759-C5DE-922A-6ECBA76C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2823DB-9CA3-6A52-90AB-669CB07E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FBE3EB-6F5B-9AAD-69E2-5ABF9E3C315D}"/>
              </a:ext>
            </a:extLst>
          </p:cNvPr>
          <p:cNvSpPr txBox="1"/>
          <p:nvPr/>
        </p:nvSpPr>
        <p:spPr>
          <a:xfrm>
            <a:off x="236872" y="1034688"/>
            <a:ext cx="4441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带有引用函数的实现</a:t>
            </a:r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（对比书中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171</a:t>
            </a:r>
            <a:r>
              <a:rPr lang="zh-CN" altLang="en-US" sz="2400" dirty="0">
                <a:latin typeface="+mn-ea"/>
                <a:cs typeface="Arial" panose="020B0604020202020204" pitchFamily="34" charset="0"/>
              </a:rPr>
              <a:t>页汇编代码）</a:t>
            </a:r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（没有任何区别）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A14138-3B48-A064-CBC1-B4EEEC086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" y="2645541"/>
            <a:ext cx="3084606" cy="33377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38390-3FD3-4C69-6D46-028E30C98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98" y="2618975"/>
            <a:ext cx="4226312" cy="33908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9850E6-BF30-F871-6531-8DF2788A3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49" y="2618975"/>
            <a:ext cx="4197101" cy="33908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2E4399-2293-C111-9421-4C928F8F6B85}"/>
              </a:ext>
            </a:extLst>
          </p:cNvPr>
          <p:cNvSpPr txBox="1"/>
          <p:nvPr/>
        </p:nvSpPr>
        <p:spPr>
          <a:xfrm>
            <a:off x="3447627" y="6058791"/>
            <a:ext cx="520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引用和指针在实现上具有相似性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5E4527-9586-68AB-C5D3-F74F02BF32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40" y="-20595"/>
            <a:ext cx="4110659" cy="26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3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E97B711-5890-98DD-7D1A-8253B290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E23520-4BDB-09F4-F7E2-0B271CF6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7D6C3B-D136-00FA-130B-4AC2F5E8A880}"/>
              </a:ext>
            </a:extLst>
          </p:cNvPr>
          <p:cNvSpPr txBox="1"/>
          <p:nvPr/>
        </p:nvSpPr>
        <p:spPr>
          <a:xfrm>
            <a:off x="3632413" y="619829"/>
            <a:ext cx="444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Arial" panose="020B0604020202020204" pitchFamily="34" charset="0"/>
              </a:rPr>
              <a:t>调用者保存寄存器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49383-3036-327B-0A8C-5444F6BBE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1" y="1395305"/>
            <a:ext cx="6447073" cy="25142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4CEB03-6DCC-7CF8-9A1A-4DB150E6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52" y="1065236"/>
            <a:ext cx="4973145" cy="46875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1294D8-4232-DCF1-5746-56E669510224}"/>
              </a:ext>
            </a:extLst>
          </p:cNvPr>
          <p:cNvSpPr txBox="1"/>
          <p:nvPr/>
        </p:nvSpPr>
        <p:spPr>
          <a:xfrm>
            <a:off x="1220636" y="4170605"/>
            <a:ext cx="4441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  <a:cs typeface="Arial" panose="020B0604020202020204" pitchFamily="34" charset="0"/>
              </a:rPr>
              <a:t>？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%r10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，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%r11</a:t>
            </a:r>
          </a:p>
          <a:p>
            <a:pPr algn="ctr"/>
            <a:r>
              <a:rPr lang="en-US" altLang="zh-CN" dirty="0">
                <a:latin typeface="+mn-ea"/>
                <a:cs typeface="Arial" panose="020B0604020202020204" pitchFamily="34" charset="0"/>
              </a:rPr>
              <a:t>https://stackoverflow.com/questions/49928950/acceptability-of-regular-usage-of-r10-and-r11</a:t>
            </a:r>
            <a:endParaRPr lang="zh-CN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C206E-629E-B456-2855-93D0ADFA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1" y="253470"/>
            <a:ext cx="5162841" cy="695008"/>
          </a:xfrm>
        </p:spPr>
        <p:txBody>
          <a:bodyPr>
            <a:normAutofit fontScale="90000"/>
          </a:bodyPr>
          <a:lstStyle/>
          <a:p>
            <a:r>
              <a:rPr lang="zh-CN" altLang="en-US" sz="2800" dirty="0"/>
              <a:t>浮点数寄存器调用函数（简单了解）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280BE9-CE27-2326-43E6-561121EA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585"/>
            <a:ext cx="10515600" cy="4351338"/>
          </a:xfrm>
        </p:spPr>
        <p:txBody>
          <a:bodyPr/>
          <a:lstStyle/>
          <a:p>
            <a:r>
              <a:rPr lang="en-US" altLang="zh-CN" dirty="0"/>
              <a:t>%xmm0-%xmm7</a:t>
            </a:r>
            <a:r>
              <a:rPr lang="zh-CN" altLang="en-US" dirty="0"/>
              <a:t>传参</a:t>
            </a:r>
            <a:endParaRPr lang="en-US" altLang="zh-CN" dirty="0"/>
          </a:p>
          <a:p>
            <a:r>
              <a:rPr lang="en-US" altLang="zh-CN" dirty="0"/>
              <a:t>%xmm0</a:t>
            </a:r>
            <a:r>
              <a:rPr lang="zh-CN" altLang="en-US" dirty="0"/>
              <a:t>返回值</a:t>
            </a:r>
            <a:endParaRPr lang="en-US" altLang="zh-CN" dirty="0"/>
          </a:p>
          <a:p>
            <a:r>
              <a:rPr lang="zh-CN" altLang="en-US" dirty="0"/>
              <a:t>寄存器是调用者保存，被调用者不用保存就可以覆盖寄存器（不满足</a:t>
            </a:r>
            <a:r>
              <a:rPr lang="en-US" altLang="zh-CN" dirty="0"/>
              <a:t>push</a:t>
            </a:r>
            <a:r>
              <a:rPr lang="zh-CN" altLang="en-US" dirty="0"/>
              <a:t>，</a:t>
            </a:r>
            <a:r>
              <a:rPr lang="en-US" altLang="zh-CN" dirty="0"/>
              <a:t>pop</a:t>
            </a:r>
            <a:r>
              <a:rPr lang="zh-CN" altLang="en-US" dirty="0"/>
              <a:t>指令）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C8182E-38BB-175F-9A27-A2E9E0F2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DC8C27-581B-5F49-4F9D-2B5BEBA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EF1460-D468-7034-730A-3715D4703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" y="2810933"/>
            <a:ext cx="6161041" cy="25600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B69119-5F70-C62A-9106-411B6A2BB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93" y="2418079"/>
            <a:ext cx="5162842" cy="385038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6C91917-9D82-1CC9-1423-0720895EA1C9}"/>
              </a:ext>
            </a:extLst>
          </p:cNvPr>
          <p:cNvCxnSpPr/>
          <p:nvPr/>
        </p:nvCxnSpPr>
        <p:spPr>
          <a:xfrm>
            <a:off x="9733279" y="6062134"/>
            <a:ext cx="1781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F50C8BB-B5E4-4258-468F-55C82CB70A98}"/>
              </a:ext>
            </a:extLst>
          </p:cNvPr>
          <p:cNvSpPr/>
          <p:nvPr/>
        </p:nvSpPr>
        <p:spPr>
          <a:xfrm>
            <a:off x="11564761" y="5614927"/>
            <a:ext cx="663787" cy="79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手动存</a:t>
            </a:r>
          </a:p>
        </p:txBody>
      </p:sp>
    </p:spTree>
    <p:extLst>
      <p:ext uri="{BB962C8B-B14F-4D97-AF65-F5344CB8AC3E}">
        <p14:creationId xmlns:p14="http://schemas.microsoft.com/office/powerpoint/2010/main" val="145492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7363C9-C47F-4424-040F-9C6EB14A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D6A2E8-FAF9-A012-F138-C7879E63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7D510D3-7527-846A-00AB-E795FC1A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533" y="398991"/>
            <a:ext cx="7145867" cy="3793702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本</a:t>
            </a:r>
            <a:r>
              <a:rPr lang="en-US" altLang="zh-CN" dirty="0"/>
              <a:t>ppt</a:t>
            </a:r>
            <a:r>
              <a:rPr lang="zh-CN" altLang="en-US" dirty="0"/>
              <a:t>上代码以实验性质为主，无实际功能。汇编代码以本地编译及优化为准，本人结果以</a:t>
            </a:r>
            <a:r>
              <a:rPr lang="en-US" altLang="zh-CN" dirty="0" err="1"/>
              <a:t>Og</a:t>
            </a:r>
            <a:r>
              <a:rPr lang="zh-CN" altLang="en-US" dirty="0"/>
              <a:t>优化，如有不同为正常现象，具体问题具体分析。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BA7BC95-A2E6-EB2C-48C4-001F55EF6942}"/>
              </a:ext>
            </a:extLst>
          </p:cNvPr>
          <p:cNvSpPr txBox="1">
            <a:spLocks/>
          </p:cNvSpPr>
          <p:nvPr/>
        </p:nvSpPr>
        <p:spPr>
          <a:xfrm>
            <a:off x="2898986" y="3653579"/>
            <a:ext cx="7145867" cy="379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谢谢大家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78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17158" y="422204"/>
            <a:ext cx="2162252" cy="28007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8800" b="1" dirty="0">
                <a:solidFill>
                  <a:schemeClr val="bg1">
                    <a:lumMod val="50000"/>
                  </a:schemeClr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目录</a:t>
            </a:r>
            <a:endParaRPr lang="en-US" altLang="zh-CN" sz="8800" b="1" dirty="0">
              <a:solidFill>
                <a:schemeClr val="bg1">
                  <a:lumMod val="50000"/>
                </a:schemeClr>
              </a:solidFill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5783" y="495300"/>
            <a:ext cx="3877985" cy="62674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rPr>
              <a:t>一、栈的结构</a:t>
            </a:r>
            <a:endParaRPr lang="en-US" altLang="zh-CN" sz="4000" dirty="0">
              <a:solidFill>
                <a:schemeClr val="bg1">
                  <a:lumMod val="65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rPr>
              <a:t>二、调用惯例</a:t>
            </a:r>
            <a:endParaRPr lang="en-US" altLang="zh-CN" sz="4000" dirty="0">
              <a:solidFill>
                <a:schemeClr val="bg1">
                  <a:lumMod val="65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rPr>
              <a:t>三、递归</a:t>
            </a:r>
            <a:endParaRPr lang="en-US" altLang="zh-CN" sz="4000" dirty="0">
              <a:solidFill>
                <a:schemeClr val="bg1">
                  <a:lumMod val="65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210800" y="-19050"/>
            <a:ext cx="1238250" cy="2461865"/>
            <a:chOff x="10210800" y="-19050"/>
            <a:chExt cx="1238250" cy="2461865"/>
          </a:xfrm>
        </p:grpSpPr>
        <p:sp>
          <p:nvSpPr>
            <p:cNvPr id="11" name="矩形 10"/>
            <p:cNvSpPr/>
            <p:nvPr/>
          </p:nvSpPr>
          <p:spPr>
            <a:xfrm>
              <a:off x="10210800" y="-19050"/>
              <a:ext cx="1238250" cy="2380744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B001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234135" y="53370"/>
              <a:ext cx="693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800" b="1" dirty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844195" y="134491"/>
              <a:ext cx="538609" cy="2308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300" b="1" dirty="0">
                  <a:solidFill>
                    <a:schemeClr val="bg1"/>
                  </a:solidFill>
                  <a:latin typeface="汉仪特细等线简" panose="02010604000101010101" pitchFamily="2" charset="-122"/>
                  <a:ea typeface="汉仪特细等线简" panose="02010604000101010101" pitchFamily="2" charset="-122"/>
                  <a:cs typeface="Arial" panose="020B0604020202020204" pitchFamily="34" charset="0"/>
                </a:rPr>
                <a:t>Peking University</a:t>
              </a:r>
            </a:p>
          </p:txBody>
        </p:sp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r="29701"/>
          <a:stretch/>
        </p:blipFill>
        <p:spPr>
          <a:xfrm>
            <a:off x="10219267" y="2515233"/>
            <a:ext cx="1219525" cy="43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915" y="1040319"/>
            <a:ext cx="3570208" cy="1736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6600" b="1" dirty="0">
                <a:solidFill>
                  <a:srgbClr val="8B0012"/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栈的结构</a:t>
            </a:r>
            <a:endParaRPr lang="en-US" altLang="zh-CN" sz="6600" b="1" dirty="0">
              <a:solidFill>
                <a:srgbClr val="8B0012"/>
              </a:solidFill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490" y="284202"/>
            <a:ext cx="3790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Part one</a:t>
            </a:r>
            <a:endParaRPr lang="zh-CN" altLang="en-US" sz="6600" b="1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210800" y="-19050"/>
            <a:ext cx="1238250" cy="2461865"/>
            <a:chOff x="10210800" y="-19050"/>
            <a:chExt cx="1238250" cy="2461865"/>
          </a:xfrm>
        </p:grpSpPr>
        <p:sp>
          <p:nvSpPr>
            <p:cNvPr id="12" name="矩形 11"/>
            <p:cNvSpPr/>
            <p:nvPr/>
          </p:nvSpPr>
          <p:spPr>
            <a:xfrm>
              <a:off x="10210800" y="-19050"/>
              <a:ext cx="1238250" cy="2380744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B0012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34135" y="53370"/>
              <a:ext cx="693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800" b="1" dirty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844195" y="134491"/>
              <a:ext cx="538609" cy="2308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300" b="1" dirty="0">
                  <a:solidFill>
                    <a:schemeClr val="bg1"/>
                  </a:solidFill>
                  <a:latin typeface="汉仪特细等线简" panose="02010604000101010101" pitchFamily="2" charset="-122"/>
                  <a:ea typeface="汉仪特细等线简" panose="02010604000101010101" pitchFamily="2" charset="-122"/>
                  <a:cs typeface="Arial" panose="020B0604020202020204" pitchFamily="34" charset="0"/>
                </a:rPr>
                <a:t>Peking University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0" y="2515234"/>
            <a:ext cx="1234439" cy="4342765"/>
          </a:xfrm>
          <a:prstGeom prst="rect">
            <a:avLst/>
          </a:prstGeom>
        </p:spPr>
      </p:pic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1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B5BDA-ABD9-17BB-5042-CF65090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410" y="216282"/>
            <a:ext cx="2493580" cy="1325563"/>
          </a:xfrm>
        </p:spPr>
        <p:txBody>
          <a:bodyPr/>
          <a:lstStyle/>
          <a:p>
            <a:r>
              <a:rPr lang="zh-CN" altLang="en-US" dirty="0"/>
              <a:t>栈的结构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2AC52F-7036-88E1-9684-06C7CC6CF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从高地址向低地址延伸</a:t>
            </a:r>
            <a:endParaRPr lang="en-US" altLang="zh-CN" dirty="0"/>
          </a:p>
          <a:p>
            <a:r>
              <a:rPr lang="en-US" altLang="zh-CN" dirty="0"/>
              <a:t>Bottom</a:t>
            </a:r>
            <a:r>
              <a:rPr lang="zh-CN" altLang="en-US" dirty="0"/>
              <a:t>（高地址）</a:t>
            </a:r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（低地址）</a:t>
            </a:r>
            <a:endParaRPr lang="en-US" altLang="zh-CN" dirty="0"/>
          </a:p>
          <a:p>
            <a:r>
              <a:rPr lang="en-US" altLang="zh-CN" dirty="0"/>
              <a:t>%</a:t>
            </a:r>
            <a:r>
              <a:rPr lang="en-US" altLang="zh-CN" dirty="0" err="1"/>
              <a:t>rsp</a:t>
            </a:r>
            <a:r>
              <a:rPr lang="zh-CN" altLang="en-US" dirty="0"/>
              <a:t>：栈顶指针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BCE324-749E-38CB-2150-515BAE68E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/>
              <a:t>Pushq</a:t>
            </a:r>
            <a:r>
              <a:rPr lang="zh-CN" altLang="en-US" dirty="0"/>
              <a:t>：栈指针减</a:t>
            </a:r>
            <a:r>
              <a:rPr lang="en-US" altLang="zh-CN" dirty="0"/>
              <a:t>8</a:t>
            </a:r>
            <a:r>
              <a:rPr lang="zh-CN" altLang="en-US" dirty="0"/>
              <a:t>，将值写入栈顶</a:t>
            </a:r>
            <a:endParaRPr lang="en-US" altLang="zh-CN" dirty="0"/>
          </a:p>
          <a:p>
            <a:r>
              <a:rPr lang="en-US" altLang="zh-CN" dirty="0" err="1"/>
              <a:t>Popq</a:t>
            </a:r>
            <a:r>
              <a:rPr lang="zh-CN" altLang="en-US" dirty="0"/>
              <a:t>：读出数据，栈指针加</a:t>
            </a:r>
            <a:r>
              <a:rPr lang="en-US" altLang="zh-CN" dirty="0"/>
              <a:t>8</a:t>
            </a:r>
          </a:p>
          <a:p>
            <a:r>
              <a:rPr lang="zh-CN" altLang="en-US" dirty="0"/>
              <a:t>改变栈指针不代表栈内值改变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82998A-2F11-4D20-81D1-17D52CA1C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DB703-AD7A-85DA-0110-BE6E0CBA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6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0915" y="1040319"/>
            <a:ext cx="3570208" cy="1736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6600" b="1" dirty="0">
                <a:solidFill>
                  <a:srgbClr val="8B0012"/>
                </a:solidFill>
                <a:latin typeface="汉仪特细等线简" panose="02010604000101010101" pitchFamily="2" charset="-122"/>
                <a:ea typeface="汉仪特细等线简" panose="02010604000101010101" pitchFamily="2" charset="-122"/>
                <a:cs typeface="Arial" panose="020B0604020202020204" pitchFamily="34" charset="0"/>
              </a:rPr>
              <a:t>调用惯例</a:t>
            </a:r>
            <a:endParaRPr lang="en-US" altLang="zh-CN" sz="6600" b="1" dirty="0">
              <a:solidFill>
                <a:srgbClr val="8B0012"/>
              </a:solidFill>
              <a:latin typeface="汉仪特细等线简" panose="02010604000101010101" pitchFamily="2" charset="-122"/>
              <a:ea typeface="汉仪特细等线简" panose="02010604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490" y="284202"/>
            <a:ext cx="3568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Part two</a:t>
            </a:r>
            <a:endParaRPr lang="zh-CN" altLang="en-US" sz="6600" b="1" dirty="0">
              <a:solidFill>
                <a:schemeClr val="bg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210800" y="-19050"/>
            <a:ext cx="1238250" cy="2461865"/>
            <a:chOff x="10210800" y="-19050"/>
            <a:chExt cx="1238250" cy="2461865"/>
          </a:xfrm>
        </p:grpSpPr>
        <p:sp>
          <p:nvSpPr>
            <p:cNvPr id="12" name="矩形 11"/>
            <p:cNvSpPr/>
            <p:nvPr/>
          </p:nvSpPr>
          <p:spPr>
            <a:xfrm>
              <a:off x="10210800" y="-19050"/>
              <a:ext cx="1238250" cy="2380744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B0012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34135" y="53370"/>
              <a:ext cx="693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800" b="1" dirty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844195" y="134491"/>
              <a:ext cx="538609" cy="2308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300" b="1" dirty="0">
                  <a:solidFill>
                    <a:schemeClr val="bg1"/>
                  </a:solidFill>
                  <a:latin typeface="汉仪特细等线简" panose="02010604000101010101" pitchFamily="2" charset="-122"/>
                  <a:ea typeface="汉仪特细等线简" panose="02010604000101010101" pitchFamily="2" charset="-122"/>
                  <a:cs typeface="Arial" panose="020B0604020202020204" pitchFamily="34" charset="0"/>
                </a:rPr>
                <a:t>Peking University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0" y="2515234"/>
            <a:ext cx="1234439" cy="4342765"/>
          </a:xfrm>
          <a:prstGeom prst="rect">
            <a:avLst/>
          </a:prstGeom>
        </p:spPr>
      </p:pic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3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60C4-B794-0524-A1CB-21612B23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转移控制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CB87CC-7CC2-F1C6-AD67-8E50A8F1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EC0EA-3397-C97C-CCAD-1B31546B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1BA291-6F69-DBEE-56A3-55B614B21969}"/>
              </a:ext>
            </a:extLst>
          </p:cNvPr>
          <p:cNvSpPr txBox="1"/>
          <p:nvPr/>
        </p:nvSpPr>
        <p:spPr>
          <a:xfrm>
            <a:off x="1086697" y="1659285"/>
            <a:ext cx="99912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+mn-ea"/>
                <a:cs typeface="Arial" panose="020B0604020202020204" pitchFamily="34" charset="0"/>
              </a:rPr>
              <a:t>Callq</a:t>
            </a:r>
            <a:r>
              <a:rPr lang="en-US" altLang="zh-CN" sz="3200" dirty="0">
                <a:latin typeface="+mn-ea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latin typeface="+mn-ea"/>
                <a:cs typeface="Arial" panose="020B0604020202020204" pitchFamily="34" charset="0"/>
              </a:rPr>
              <a:t>指令：栈中压入返回后的程序计数器（</a:t>
            </a:r>
            <a:r>
              <a:rPr lang="en-US" altLang="zh-CN" sz="3200" dirty="0">
                <a:latin typeface="+mn-ea"/>
                <a:cs typeface="Arial" panose="020B0604020202020204" pitchFamily="34" charset="0"/>
              </a:rPr>
              <a:t>%rip</a:t>
            </a:r>
            <a:r>
              <a:rPr lang="zh-CN" altLang="en-US" sz="3200" dirty="0">
                <a:latin typeface="+mn-ea"/>
                <a:cs typeface="Arial" panose="020B0604020202020204" pitchFamily="34" charset="0"/>
              </a:rPr>
              <a:t>）值，进入新函数</a:t>
            </a:r>
            <a:endParaRPr lang="en-US" altLang="zh-CN" sz="3200" dirty="0">
              <a:latin typeface="+mn-ea"/>
              <a:cs typeface="Arial" panose="020B0604020202020204" pitchFamily="34" charset="0"/>
            </a:endParaRPr>
          </a:p>
          <a:p>
            <a:r>
              <a:rPr lang="en-US" altLang="zh-CN" sz="3200" dirty="0" err="1">
                <a:latin typeface="+mn-ea"/>
                <a:cs typeface="Arial" panose="020B0604020202020204" pitchFamily="34" charset="0"/>
              </a:rPr>
              <a:t>Retq</a:t>
            </a:r>
            <a:r>
              <a:rPr lang="en-US" altLang="zh-CN" sz="3200" dirty="0">
                <a:latin typeface="+mn-ea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latin typeface="+mn-ea"/>
                <a:cs typeface="Arial" panose="020B0604020202020204" pitchFamily="34" charset="0"/>
              </a:rPr>
              <a:t>指令：栈中弹出值给程序计数器（</a:t>
            </a:r>
            <a:r>
              <a:rPr lang="en-US" altLang="zh-CN" sz="3200" dirty="0">
                <a:latin typeface="+mn-ea"/>
                <a:cs typeface="Arial" panose="020B0604020202020204" pitchFamily="34" charset="0"/>
              </a:rPr>
              <a:t>%rip</a:t>
            </a:r>
            <a:r>
              <a:rPr lang="zh-CN" altLang="en-US" sz="3200" dirty="0">
                <a:latin typeface="+mn-ea"/>
                <a:cs typeface="Arial" panose="020B0604020202020204" pitchFamily="34" charset="0"/>
              </a:rPr>
              <a:t>），返回原函数</a:t>
            </a:r>
          </a:p>
        </p:txBody>
      </p:sp>
    </p:spTree>
    <p:extLst>
      <p:ext uri="{BB962C8B-B14F-4D97-AF65-F5344CB8AC3E}">
        <p14:creationId xmlns:p14="http://schemas.microsoft.com/office/powerpoint/2010/main" val="377220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0BDF1-9A8E-2855-E142-5D5B66AE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数据传送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ECA51-DA1C-2556-1BD1-A993C635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en-US" altLang="zh-CN" dirty="0"/>
              <a:t>1-6</a:t>
            </a:r>
            <a:r>
              <a:rPr lang="zh-CN" altLang="en-US" dirty="0"/>
              <a:t>：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zh-CN" altLang="en-US" dirty="0"/>
              <a:t>，</a:t>
            </a:r>
            <a:r>
              <a:rPr lang="en-US" altLang="zh-CN" dirty="0"/>
              <a:t>%</a:t>
            </a:r>
            <a:r>
              <a:rPr lang="en-US" altLang="zh-CN" dirty="0" err="1"/>
              <a:t>rsi</a:t>
            </a:r>
            <a:r>
              <a:rPr lang="zh-CN" altLang="en-US" dirty="0"/>
              <a:t>，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zh-CN" altLang="en-US" dirty="0"/>
              <a:t>，</a:t>
            </a:r>
            <a:r>
              <a:rPr lang="en-US" altLang="zh-CN" dirty="0"/>
              <a:t>%</a:t>
            </a:r>
            <a:r>
              <a:rPr lang="en-US" altLang="zh-CN" dirty="0" err="1"/>
              <a:t>rcx</a:t>
            </a:r>
            <a:r>
              <a:rPr lang="zh-CN" altLang="en-US" dirty="0"/>
              <a:t>，</a:t>
            </a:r>
            <a:r>
              <a:rPr lang="en-US" altLang="zh-CN" dirty="0"/>
              <a:t>%r8</a:t>
            </a:r>
            <a:r>
              <a:rPr lang="zh-CN" altLang="en-US" dirty="0"/>
              <a:t>，</a:t>
            </a:r>
            <a:r>
              <a:rPr lang="en-US" altLang="zh-CN" dirty="0"/>
              <a:t>%r9</a:t>
            </a:r>
          </a:p>
          <a:p>
            <a:r>
              <a:rPr lang="zh-CN" altLang="en-US" dirty="0"/>
              <a:t>参数</a:t>
            </a:r>
            <a:r>
              <a:rPr lang="en-US" altLang="zh-CN" dirty="0"/>
              <a:t>7</a:t>
            </a:r>
            <a:r>
              <a:rPr lang="zh-CN" altLang="en-US" dirty="0"/>
              <a:t>到更多，存放于栈上，</a:t>
            </a:r>
            <a:r>
              <a:rPr lang="en-US" altLang="zh-CN" dirty="0"/>
              <a:t>8</a:t>
            </a:r>
            <a:r>
              <a:rPr lang="zh-CN" altLang="en-US" dirty="0"/>
              <a:t>倍数对齐（</a:t>
            </a:r>
            <a:r>
              <a:rPr lang="en-US" altLang="zh-CN" dirty="0"/>
              <a:t>169</a:t>
            </a:r>
            <a:r>
              <a:rPr lang="zh-CN" altLang="en-US" dirty="0"/>
              <a:t>页）</a:t>
            </a:r>
            <a:endParaRPr lang="en-US" altLang="zh-CN" dirty="0"/>
          </a:p>
          <a:p>
            <a:r>
              <a:rPr lang="zh-CN" altLang="en-US" dirty="0"/>
              <a:t>返回值在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en-US" altLang="zh-CN" dirty="0"/>
              <a:t> 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原因：寄存器上运算快，寄存器数量有限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752DB2-D01C-90AF-11F6-3E98EE70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88E46-6996-1908-C01E-205582D2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5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01CE2-0BCC-06B1-FB9F-03E1E238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8371" cy="1325563"/>
          </a:xfrm>
        </p:spPr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管理局部数据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A0522-EC1D-91A2-599E-070C6A9AF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%</a:t>
            </a:r>
            <a:r>
              <a:rPr lang="en-US" altLang="zh-CN" dirty="0" err="1"/>
              <a:t>rbx</a:t>
            </a:r>
            <a:r>
              <a:rPr lang="zh-CN" altLang="en-US" dirty="0"/>
              <a:t>，</a:t>
            </a:r>
            <a:r>
              <a:rPr lang="en-US" altLang="zh-CN" dirty="0"/>
              <a:t>%</a:t>
            </a:r>
            <a:r>
              <a:rPr lang="en-US" altLang="zh-CN" dirty="0" err="1"/>
              <a:t>rbp</a:t>
            </a:r>
            <a:r>
              <a:rPr lang="zh-CN" altLang="en-US" dirty="0"/>
              <a:t>，</a:t>
            </a:r>
            <a:r>
              <a:rPr lang="en-US" altLang="zh-CN" dirty="0"/>
              <a:t>%r12</a:t>
            </a:r>
            <a:r>
              <a:rPr lang="zh-CN" altLang="en-US" dirty="0"/>
              <a:t>，</a:t>
            </a:r>
            <a:r>
              <a:rPr lang="en-US" altLang="zh-CN" dirty="0"/>
              <a:t>%r13</a:t>
            </a:r>
            <a:r>
              <a:rPr lang="zh-CN" altLang="en-US" dirty="0"/>
              <a:t>，</a:t>
            </a:r>
            <a:r>
              <a:rPr lang="en-US" altLang="zh-CN" dirty="0"/>
              <a:t>%r14</a:t>
            </a:r>
            <a:r>
              <a:rPr lang="zh-CN" altLang="en-US" dirty="0"/>
              <a:t>，</a:t>
            </a:r>
            <a:r>
              <a:rPr lang="en-US" altLang="zh-CN" dirty="0"/>
              <a:t>%r15</a:t>
            </a:r>
            <a:r>
              <a:rPr lang="zh-CN" altLang="en-US" dirty="0"/>
              <a:t>：被调用者保存寄存器</a:t>
            </a:r>
            <a:endParaRPr lang="en-US" altLang="zh-CN" dirty="0"/>
          </a:p>
          <a:p>
            <a:r>
              <a:rPr lang="zh-CN" altLang="en-US" dirty="0"/>
              <a:t>与参数传送类似，也会将数据压入栈：第</a:t>
            </a:r>
            <a:r>
              <a:rPr lang="en-US" altLang="zh-CN" dirty="0"/>
              <a:t>7</a:t>
            </a:r>
            <a:r>
              <a:rPr lang="zh-CN" altLang="en-US" dirty="0"/>
              <a:t>个以上局部变量（实际优化后，比程序中定义的可多可少，比如隐含的局部变量包括对传递参数的寄存器的保存）（</a:t>
            </a:r>
            <a:r>
              <a:rPr lang="en-US" altLang="zh-CN" dirty="0"/>
              <a:t>174</a:t>
            </a:r>
            <a:r>
              <a:rPr lang="zh-CN" altLang="en-US" dirty="0"/>
              <a:t>页，练习</a:t>
            </a:r>
            <a:r>
              <a:rPr lang="en-US" altLang="zh-CN" dirty="0"/>
              <a:t>3.34</a:t>
            </a:r>
            <a:r>
              <a:rPr lang="zh-CN" altLang="en-US" dirty="0"/>
              <a:t>）或</a:t>
            </a:r>
            <a:r>
              <a:rPr lang="en-US" altLang="zh-CN" dirty="0"/>
              <a:t>volatile</a:t>
            </a:r>
            <a:r>
              <a:rPr lang="zh-CN" altLang="en-US" dirty="0"/>
              <a:t>强制生成的变量；局部变量产生地址（</a:t>
            </a:r>
            <a:r>
              <a:rPr lang="en-US" altLang="zh-CN" dirty="0"/>
              <a:t>171</a:t>
            </a:r>
            <a:r>
              <a:rPr lang="zh-CN" altLang="en-US" dirty="0"/>
              <a:t>页），数组。</a:t>
            </a:r>
            <a:endParaRPr lang="en-US" altLang="zh-CN" dirty="0"/>
          </a:p>
          <a:p>
            <a:r>
              <a:rPr lang="zh-CN" altLang="en-US" dirty="0"/>
              <a:t>不必</a:t>
            </a:r>
            <a:r>
              <a:rPr lang="en-US" altLang="zh-CN" dirty="0"/>
              <a:t>8</a:t>
            </a:r>
            <a:r>
              <a:rPr lang="zh-CN" altLang="en-US" dirty="0"/>
              <a:t>的倍数对齐。（与传参区分）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B62327-372B-E3C6-4E28-C383B871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F3F8AC-858B-3E0C-F1B0-F3FF14CF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8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F1E5C-6327-21B5-689C-F9FE9423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通用栈帧结构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09127-A075-A700-BF40-D5389B98F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7" y="1639887"/>
            <a:ext cx="651904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常见汇编代码（函数）</a:t>
            </a:r>
            <a:endParaRPr lang="en-US" altLang="zh-CN" dirty="0"/>
          </a:p>
          <a:p>
            <a:r>
              <a:rPr lang="zh-CN" altLang="en-US" dirty="0"/>
              <a:t>存储一些被调用者保存寄存器的数据到栈上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sub %</a:t>
            </a:r>
            <a:r>
              <a:rPr lang="en-US" altLang="zh-CN" dirty="0" err="1"/>
              <a:t>rsp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生成局部变量（</a:t>
            </a:r>
            <a:r>
              <a:rPr lang="en-US" altLang="zh-CN" dirty="0"/>
              <a:t>from</a:t>
            </a:r>
            <a:r>
              <a:rPr lang="zh-CN" altLang="en-US" dirty="0"/>
              <a:t>栈（参数）上，存参数的寄存器，</a:t>
            </a:r>
            <a:r>
              <a:rPr lang="en-US" altLang="zh-CN" dirty="0"/>
              <a:t>or </a:t>
            </a:r>
            <a:r>
              <a:rPr lang="zh-CN" altLang="en-US" dirty="0"/>
              <a:t>凭空生成，</a:t>
            </a:r>
            <a:r>
              <a:rPr lang="en-US" altLang="zh-CN" dirty="0"/>
              <a:t>to</a:t>
            </a:r>
            <a:r>
              <a:rPr lang="zh-CN" altLang="en-US" dirty="0"/>
              <a:t>，被调用者寄存器，栈上）</a:t>
            </a:r>
            <a:endParaRPr lang="en-US" altLang="zh-CN" dirty="0"/>
          </a:p>
          <a:p>
            <a:r>
              <a:rPr lang="zh-CN" altLang="en-US" dirty="0"/>
              <a:t>生成（增删）参数（</a:t>
            </a:r>
            <a:r>
              <a:rPr lang="en-US" altLang="zh-CN" dirty="0"/>
              <a:t>6</a:t>
            </a:r>
            <a:r>
              <a:rPr lang="zh-CN" altLang="en-US" dirty="0"/>
              <a:t>个寄存器与栈）</a:t>
            </a:r>
            <a:endParaRPr lang="en-US" altLang="zh-CN" dirty="0"/>
          </a:p>
          <a:p>
            <a:r>
              <a:rPr lang="zh-CN" altLang="en-US" dirty="0"/>
              <a:t>调用新函数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r>
              <a:rPr lang="zh-CN" altLang="en-US" dirty="0"/>
              <a:t>删除局部变量（</a:t>
            </a:r>
            <a:r>
              <a:rPr lang="en-US" altLang="zh-CN" dirty="0"/>
              <a:t>add %</a:t>
            </a:r>
            <a:r>
              <a:rPr lang="en-US" altLang="zh-CN" dirty="0" err="1"/>
              <a:t>rsp</a:t>
            </a:r>
            <a:r>
              <a:rPr lang="zh-CN" altLang="en-US" dirty="0"/>
              <a:t>），并将被调用者保存寄存器弹栈。</a:t>
            </a:r>
            <a:endParaRPr lang="en-US" altLang="zh-CN" dirty="0"/>
          </a:p>
          <a:p>
            <a:r>
              <a:rPr lang="zh-CN" altLang="en-US" dirty="0"/>
              <a:t>返回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8E1A12-211E-1E5D-A885-68888F71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在视图，幻灯片母版，插入，页脚中可以更改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1C8C3F-4C6E-C64F-E515-ED2BABF3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D08520-DD50-D27B-04F8-CEE0E737D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152" y="793464"/>
            <a:ext cx="3854648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0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600" b="1" dirty="0" smtClean="0">
            <a:solidFill>
              <a:schemeClr val="bg1">
                <a:lumMod val="9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5424</TotalTime>
  <Words>917</Words>
  <Application>Microsoft Office PowerPoint</Application>
  <PresentationFormat>宽屏</PresentationFormat>
  <Paragraphs>115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方正北魏楷书简体</vt:lpstr>
      <vt:lpstr>汉仪特细等线简</vt:lpstr>
      <vt:lpstr>华文细黑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栈的结构</vt:lpstr>
      <vt:lpstr>PowerPoint 演示文稿</vt:lpstr>
      <vt:lpstr>2.1转移控制</vt:lpstr>
      <vt:lpstr>2.2数据传送</vt:lpstr>
      <vt:lpstr>2.3管理局部数据</vt:lpstr>
      <vt:lpstr>2.4通用栈帧结构</vt:lpstr>
      <vt:lpstr>结合寄存器来看（16个整数寄存器）</vt:lpstr>
      <vt:lpstr>PowerPoint 演示文稿</vt:lpstr>
      <vt:lpstr>PowerPoint 演示文稿</vt:lpstr>
      <vt:lpstr>Volatile 类型的局部变量只能强制存放在栈上</vt:lpstr>
      <vt:lpstr>PowerPoint 演示文稿</vt:lpstr>
      <vt:lpstr>PowerPoint 演示文稿</vt:lpstr>
      <vt:lpstr>PowerPoint 演示文稿</vt:lpstr>
      <vt:lpstr>PowerPoint 演示文稿</vt:lpstr>
      <vt:lpstr>浮点数寄存器调用函数（简单了解）</vt:lpstr>
      <vt:lpstr>本ppt上代码以实验性质为主，无实际功能。汇编代码以本地编译及优化为准，本人结果以Og优化，如有不同为正常现象，具体问题具体分析。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LiJinsha</dc:creator>
  <cp:lastModifiedBy>griddlezhang@outlook.com</cp:lastModifiedBy>
  <cp:revision>281</cp:revision>
  <cp:lastPrinted>2022-05-19T14:16:43Z</cp:lastPrinted>
  <dcterms:created xsi:type="dcterms:W3CDTF">2015-12-13T09:16:13Z</dcterms:created>
  <dcterms:modified xsi:type="dcterms:W3CDTF">2022-09-28T11:50:22Z</dcterms:modified>
</cp:coreProperties>
</file>